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 id="2147483845" r:id="rId9"/>
  </p:sldMasterIdLst>
  <p:notesMasterIdLst>
    <p:notesMasterId r:id="rId51"/>
  </p:notesMasterIdLst>
  <p:sldIdLst>
    <p:sldId id="315" r:id="rId10"/>
    <p:sldId id="316" r:id="rId11"/>
    <p:sldId id="309" r:id="rId12"/>
    <p:sldId id="276" r:id="rId13"/>
    <p:sldId id="258" r:id="rId14"/>
    <p:sldId id="277" r:id="rId15"/>
    <p:sldId id="312" r:id="rId16"/>
    <p:sldId id="260" r:id="rId17"/>
    <p:sldId id="262" r:id="rId18"/>
    <p:sldId id="269" r:id="rId19"/>
    <p:sldId id="301" r:id="rId20"/>
    <p:sldId id="271" r:id="rId21"/>
    <p:sldId id="283" r:id="rId22"/>
    <p:sldId id="263" r:id="rId23"/>
    <p:sldId id="279" r:id="rId24"/>
    <p:sldId id="259" r:id="rId25"/>
    <p:sldId id="314" r:id="rId26"/>
    <p:sldId id="266" r:id="rId27"/>
    <p:sldId id="265" r:id="rId28"/>
    <p:sldId id="280" r:id="rId29"/>
    <p:sldId id="310" r:id="rId30"/>
    <p:sldId id="267" r:id="rId31"/>
    <p:sldId id="281" r:id="rId32"/>
    <p:sldId id="311" r:id="rId33"/>
    <p:sldId id="273" r:id="rId34"/>
    <p:sldId id="278" r:id="rId35"/>
    <p:sldId id="299" r:id="rId36"/>
    <p:sldId id="300" r:id="rId37"/>
    <p:sldId id="302" r:id="rId38"/>
    <p:sldId id="303" r:id="rId39"/>
    <p:sldId id="282" r:id="rId40"/>
    <p:sldId id="308" r:id="rId41"/>
    <p:sldId id="306" r:id="rId42"/>
    <p:sldId id="307" r:id="rId43"/>
    <p:sldId id="284" r:id="rId44"/>
    <p:sldId id="296" r:id="rId45"/>
    <p:sldId id="288" r:id="rId46"/>
    <p:sldId id="289" r:id="rId47"/>
    <p:sldId id="290" r:id="rId48"/>
    <p:sldId id="293"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3" autoAdjust="0"/>
    <p:restoredTop sz="94660"/>
  </p:normalViewPr>
  <p:slideViewPr>
    <p:cSldViewPr>
      <p:cViewPr varScale="1">
        <p:scale>
          <a:sx n="63" d="100"/>
          <a:sy n="63" d="100"/>
        </p:scale>
        <p:origin x="11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15E4F-F82C-4300-97DE-4339AF28A6D9}" type="datetimeFigureOut">
              <a:rPr lang="en-US" smtClean="0"/>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turn to a seat partner (without getting out of their seat) to identify</a:t>
            </a:r>
            <a:r>
              <a:rPr lang="en-US" baseline="0" dirty="0" smtClean="0"/>
              <a:t> the phenomena in the video and why it occurs</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15265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10</a:t>
            </a:fld>
            <a:endParaRPr lang="en-US"/>
          </a:p>
        </p:txBody>
      </p:sp>
    </p:spTree>
    <p:extLst>
      <p:ext uri="{BB962C8B-B14F-4D97-AF65-F5344CB8AC3E}">
        <p14:creationId xmlns:p14="http://schemas.microsoft.com/office/powerpoint/2010/main" val="396773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11</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val="268722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12</a:t>
            </a:fld>
            <a:endParaRPr lang="en-US"/>
          </a:p>
        </p:txBody>
      </p:sp>
    </p:spTree>
    <p:extLst>
      <p:ext uri="{BB962C8B-B14F-4D97-AF65-F5344CB8AC3E}">
        <p14:creationId xmlns:p14="http://schemas.microsoft.com/office/powerpoint/2010/main" val="82860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13</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the students about 20-30 seconds to “think” on their own and then have them “pair” to discuss.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smtClean="0"/>
              <a:t> discuss student responses and then click to show the answer.</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247479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55969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t>24</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25</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animation</a:t>
            </a:r>
            <a:r>
              <a:rPr lang="en-US" baseline="0" dirty="0" smtClean="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26</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a:t>
            </a:r>
            <a:r>
              <a:rPr lang="en-US" baseline="0" dirty="0" smtClean="0"/>
              <a:t> to the next slide when ready to compare.</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27</a:t>
            </a:fld>
            <a:endParaRPr lang="en-US"/>
          </a:p>
        </p:txBody>
      </p:sp>
    </p:spTree>
    <p:extLst>
      <p:ext uri="{BB962C8B-B14F-4D97-AF65-F5344CB8AC3E}">
        <p14:creationId xmlns:p14="http://schemas.microsoft.com/office/powerpoint/2010/main" val="840999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28</a:t>
            </a:fld>
            <a:endParaRPr lang="en-US"/>
          </a:p>
        </p:txBody>
      </p:sp>
    </p:spTree>
    <p:extLst>
      <p:ext uri="{BB962C8B-B14F-4D97-AF65-F5344CB8AC3E}">
        <p14:creationId xmlns:p14="http://schemas.microsoft.com/office/powerpoint/2010/main" val="119959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Pose the question to the class. Have students call out a possible answer or call on specific students. The teacher might also prefer to allow students to discuss together and then discuss as a class. When ready, click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29</a:t>
            </a:fld>
            <a:endParaRPr lang="en-US"/>
          </a:p>
        </p:txBody>
      </p:sp>
    </p:spTree>
    <p:extLst>
      <p:ext uri="{BB962C8B-B14F-4D97-AF65-F5344CB8AC3E}">
        <p14:creationId xmlns:p14="http://schemas.microsoft.com/office/powerpoint/2010/main" val="247390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Tides note sheet for students to use during</a:t>
            </a:r>
            <a:r>
              <a:rPr lang="en-US" baseline="0" dirty="0" smtClean="0"/>
              <a:t> the lesson to record important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185956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30</a:t>
            </a:fld>
            <a:endParaRPr lang="en-US"/>
          </a:p>
        </p:txBody>
      </p:sp>
    </p:spTree>
    <p:extLst>
      <p:ext uri="{BB962C8B-B14F-4D97-AF65-F5344CB8AC3E}">
        <p14:creationId xmlns:p14="http://schemas.microsoft.com/office/powerpoint/2010/main" val="263199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31</a:t>
            </a:fld>
            <a:endParaRPr lang="en-US"/>
          </a:p>
        </p:txBody>
      </p:sp>
    </p:spTree>
    <p:extLst>
      <p:ext uri="{BB962C8B-B14F-4D97-AF65-F5344CB8AC3E}">
        <p14:creationId xmlns:p14="http://schemas.microsoft.com/office/powerpoint/2010/main" val="331542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32</a:t>
            </a:fld>
            <a:endParaRPr lang="en-US"/>
          </a:p>
        </p:txBody>
      </p:sp>
    </p:spTree>
    <p:extLst>
      <p:ext uri="{BB962C8B-B14F-4D97-AF65-F5344CB8AC3E}">
        <p14:creationId xmlns:p14="http://schemas.microsoft.com/office/powerpoint/2010/main" val="14583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short video to students to reinforce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33</a:t>
            </a:fld>
            <a:endParaRPr lang="en-US"/>
          </a:p>
        </p:txBody>
      </p:sp>
    </p:spTree>
    <p:extLst>
      <p:ext uri="{BB962C8B-B14F-4D97-AF65-F5344CB8AC3E}">
        <p14:creationId xmlns:p14="http://schemas.microsoft.com/office/powerpoint/2010/main" val="1845642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next few slides provide questions to determine what students have learned about tides. The students can do the questions individually, with partners, or as a class. It is up to the teacher.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34</a:t>
            </a:fld>
            <a:endParaRPr lang="en-US"/>
          </a:p>
        </p:txBody>
      </p:sp>
    </p:spTree>
    <p:extLst>
      <p:ext uri="{BB962C8B-B14F-4D97-AF65-F5344CB8AC3E}">
        <p14:creationId xmlns:p14="http://schemas.microsoft.com/office/powerpoint/2010/main" val="2710703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When ready, click</a:t>
            </a:r>
            <a:r>
              <a:rPr lang="en-US" baseline="0" dirty="0" smtClean="0"/>
              <a:t>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35</a:t>
            </a:fld>
            <a:endParaRPr lang="en-US"/>
          </a:p>
        </p:txBody>
      </p:sp>
    </p:spTree>
    <p:extLst>
      <p:ext uri="{BB962C8B-B14F-4D97-AF65-F5344CB8AC3E}">
        <p14:creationId xmlns:p14="http://schemas.microsoft.com/office/powerpoint/2010/main" val="1938385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36</a:t>
            </a:fld>
            <a:endParaRPr lang="en-US"/>
          </a:p>
        </p:txBody>
      </p:sp>
    </p:spTree>
    <p:extLst>
      <p:ext uri="{BB962C8B-B14F-4D97-AF65-F5344CB8AC3E}">
        <p14:creationId xmlns:p14="http://schemas.microsoft.com/office/powerpoint/2010/main" val="503782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37</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1733830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4FDB-18D0-4094-95E8-C4B11E8AACEE}" type="slidenum">
              <a:rPr lang="en-US">
                <a:solidFill>
                  <a:prstClr val="black"/>
                </a:solidFill>
              </a:rPr>
              <a:pPr/>
              <a:t>38</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3012284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22F09-AF9D-4F8B-83BD-5F51F5D12E73}" type="slidenum">
              <a:rPr lang="en-US">
                <a:solidFill>
                  <a:prstClr val="black"/>
                </a:solidFill>
              </a:rPr>
              <a:pPr/>
              <a:t>39</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smtClean="0"/>
              <a:t>Instructional Approach(s): When ready, click</a:t>
            </a:r>
            <a:r>
              <a:rPr lang="en-US" baseline="0" dirty="0" smtClean="0"/>
              <a:t> the mouse for the answer.</a:t>
            </a:r>
            <a:endParaRPr lang="en-US" dirty="0"/>
          </a:p>
        </p:txBody>
      </p:sp>
    </p:spTree>
    <p:extLst>
      <p:ext uri="{BB962C8B-B14F-4D97-AF65-F5344CB8AC3E}">
        <p14:creationId xmlns:p14="http://schemas.microsoft.com/office/powerpoint/2010/main" val="379417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DE70-4424-4F83-AE80-0B9AAFE3EC93}" type="slidenum">
              <a:rPr lang="en-US">
                <a:solidFill>
                  <a:prstClr val="black"/>
                </a:solidFill>
              </a:rPr>
              <a:pPr/>
              <a:t>40</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smtClean="0"/>
              <a:t>Instructional Approach(s):</a:t>
            </a:r>
            <a:r>
              <a:rPr lang="en-US" baseline="0" dirty="0" smtClean="0"/>
              <a:t> When ready, click the mouse for the answer.</a:t>
            </a:r>
            <a:endParaRPr lang="en-US" dirty="0"/>
          </a:p>
        </p:txBody>
      </p:sp>
    </p:spTree>
    <p:extLst>
      <p:ext uri="{BB962C8B-B14F-4D97-AF65-F5344CB8AC3E}">
        <p14:creationId xmlns:p14="http://schemas.microsoft.com/office/powerpoint/2010/main" val="92035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a:t>
            </a:r>
            <a:r>
              <a:rPr lang="en-US" baseline="0" dirty="0" smtClean="0"/>
              <a:t> level of student mastery and if differentiation </a:t>
            </a:r>
            <a:r>
              <a:rPr lang="en-US" baseline="0" smtClean="0"/>
              <a:t>is needed.</a:t>
            </a:r>
            <a:endParaRPr lang="en-US"/>
          </a:p>
        </p:txBody>
      </p:sp>
      <p:sp>
        <p:nvSpPr>
          <p:cNvPr id="4" name="Slide Number Placeholder 3"/>
          <p:cNvSpPr>
            <a:spLocks noGrp="1"/>
          </p:cNvSpPr>
          <p:nvPr>
            <p:ph type="sldNum" sz="quarter" idx="10"/>
          </p:nvPr>
        </p:nvSpPr>
        <p:spPr/>
        <p:txBody>
          <a:bodyPr/>
          <a:lstStyle/>
          <a:p>
            <a:fld id="{2FF60CA6-2014-4A4A-B9EA-FB39DBB9B315}" type="slidenum">
              <a:rPr lang="en-US" smtClean="0"/>
              <a:t>41</a:t>
            </a:fld>
            <a:endParaRPr lang="en-US"/>
          </a:p>
        </p:txBody>
      </p:sp>
    </p:spTree>
    <p:extLst>
      <p:ext uri="{BB962C8B-B14F-4D97-AF65-F5344CB8AC3E}">
        <p14:creationId xmlns:p14="http://schemas.microsoft.com/office/powerpoint/2010/main" val="10793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8</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22382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1.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customXml" Target="../../customXml/item4.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customXml" Target="../../customXml/item3.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t>10/5/2018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249430668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019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0930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10/5/2018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8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4583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297521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98859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2643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077004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071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007980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49450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41712581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10/5/2018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10/5/2018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246877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MKvqMUZwV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2.valdosta.edu/~cbarnbau/astro_demos/tides/neap_sp.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tides.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34400" cy="3733800"/>
          </a:xfrm>
        </p:spPr>
        <p:txBody>
          <a:bodyPr>
            <a:noAutofit/>
          </a:bodyPr>
          <a:lstStyle/>
          <a:p>
            <a:pPr algn="ctr"/>
            <a:r>
              <a:rPr lang="en-US" sz="6000" b="1" dirty="0" smtClean="0">
                <a:latin typeface="+mn-lt"/>
              </a:rPr>
              <a:t>Watch the video below. With a partner, identify the phenomena and why it occurs.</a:t>
            </a:r>
            <a:endParaRPr lang="en-US" sz="6000" b="1" dirty="0">
              <a:latin typeface="+mn-lt"/>
            </a:endParaRPr>
          </a:p>
        </p:txBody>
      </p:sp>
      <p:sp>
        <p:nvSpPr>
          <p:cNvPr id="4" name="Rectangle 3"/>
          <p:cNvSpPr/>
          <p:nvPr/>
        </p:nvSpPr>
        <p:spPr>
          <a:xfrm>
            <a:off x="698205" y="5103167"/>
            <a:ext cx="7620000" cy="1200329"/>
          </a:xfrm>
          <a:prstGeom prst="rect">
            <a:avLst/>
          </a:prstGeom>
        </p:spPr>
        <p:txBody>
          <a:bodyPr wrap="square">
            <a:spAutoFit/>
          </a:bodyPr>
          <a:lstStyle/>
          <a:p>
            <a:pPr algn="ctr"/>
            <a:r>
              <a:rPr lang="en-US" sz="3600" dirty="0">
                <a:hlinkClick r:id="rId3"/>
              </a:rPr>
              <a:t>https://</a:t>
            </a:r>
            <a:r>
              <a:rPr lang="en-US" sz="3600" dirty="0" smtClean="0">
                <a:hlinkClick r:id="rId3"/>
              </a:rPr>
              <a:t>www.youtube.com/watch?v=sMKvqMUZwV4</a:t>
            </a:r>
            <a:r>
              <a:rPr lang="en-US" sz="3600" dirty="0" smtClean="0"/>
              <a:t> </a:t>
            </a:r>
            <a:endParaRPr lang="en-US" sz="3600" dirty="0"/>
          </a:p>
        </p:txBody>
      </p:sp>
    </p:spTree>
    <p:extLst>
      <p:ext uri="{BB962C8B-B14F-4D97-AF65-F5344CB8AC3E}">
        <p14:creationId xmlns:p14="http://schemas.microsoft.com/office/powerpoint/2010/main" val="24059666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smtClean="0"/>
              <a:t>The Moon pulls on the water on the side nearest to it more strongly than it pulls on the center</a:t>
            </a:r>
            <a:r>
              <a:rPr lang="en-US" sz="3600" b="1" dirty="0" smtClean="0"/>
              <a:t> </a:t>
            </a:r>
            <a:r>
              <a:rPr lang="en-US" sz="3600" dirty="0" smtClean="0"/>
              <a:t>of the Earth. </a:t>
            </a:r>
          </a:p>
          <a:p>
            <a:endParaRPr lang="en-US" sz="2200" dirty="0" smtClean="0"/>
          </a:p>
          <a:p>
            <a:r>
              <a:rPr lang="en-US" sz="3600" dirty="0" smtClean="0"/>
              <a:t>This pull creates a bulge of water on the side of Earth</a:t>
            </a:r>
            <a:r>
              <a:rPr lang="en-US" sz="3600" b="1" dirty="0" smtClean="0"/>
              <a:t> </a:t>
            </a:r>
            <a:r>
              <a:rPr lang="en-US" sz="3600" dirty="0" smtClean="0"/>
              <a:t>facing</a:t>
            </a:r>
            <a:r>
              <a:rPr lang="en-US" sz="3600" b="1" dirty="0" smtClean="0"/>
              <a:t> </a:t>
            </a:r>
            <a:r>
              <a:rPr lang="en-US" sz="3600" dirty="0" smtClean="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11</a:t>
            </a:fld>
            <a:endParaRPr lang="en-US" smtClean="0">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smtClean="0"/>
              <a:t>The water on the side of Earth facing away from the Moon has a less strong pull. </a:t>
            </a:r>
          </a:p>
          <a:p>
            <a:endParaRPr lang="en-US" sz="1900" dirty="0" smtClean="0"/>
          </a:p>
          <a:p>
            <a:r>
              <a:rPr lang="en-US" sz="3600" dirty="0" smtClean="0"/>
              <a:t>As </a:t>
            </a:r>
            <a:r>
              <a:rPr lang="en-US" sz="3600" dirty="0"/>
              <a:t>Earth rotates, </a:t>
            </a:r>
            <a:r>
              <a:rPr lang="en-US" sz="3600" dirty="0" smtClean="0"/>
              <a:t>different </a:t>
            </a:r>
            <a:r>
              <a:rPr lang="en-US" sz="3600" dirty="0"/>
              <a:t>places </a:t>
            </a:r>
            <a:r>
              <a:rPr lang="en-US" sz="3600" dirty="0" smtClean="0"/>
              <a:t>on the planet’s surface pass through </a:t>
            </a:r>
            <a:r>
              <a:rPr lang="en-US" sz="3600" dirty="0"/>
              <a:t>the </a:t>
            </a:r>
            <a:r>
              <a:rPr lang="en-US" sz="3600" dirty="0" smtClean="0"/>
              <a:t>areas of the tidal </a:t>
            </a:r>
            <a:r>
              <a:rPr lang="en-US" sz="3600" dirty="0"/>
              <a:t>bulges </a:t>
            </a:r>
            <a:r>
              <a:rPr lang="en-US" sz="3600" dirty="0" smtClean="0"/>
              <a:t>and have the change in water levels.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smtClean="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where there are tidal bulges, high</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between the tidal bulges, low</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smtClean="0"/>
              <a:t>The </a:t>
            </a:r>
            <a:r>
              <a:rPr lang="en-US" sz="3400" dirty="0"/>
              <a:t>Sun is so </a:t>
            </a:r>
            <a:r>
              <a:rPr lang="en-US" sz="3400" dirty="0" smtClean="0"/>
              <a:t>large</a:t>
            </a:r>
            <a:r>
              <a:rPr lang="en-US" sz="3400" b="1" dirty="0" smtClean="0"/>
              <a:t> </a:t>
            </a:r>
            <a:r>
              <a:rPr lang="en-US" sz="3400" dirty="0" smtClean="0"/>
              <a:t>that </a:t>
            </a:r>
            <a:r>
              <a:rPr lang="en-US" sz="3400" dirty="0"/>
              <a:t>its gravity also affects tides. </a:t>
            </a:r>
          </a:p>
          <a:p>
            <a:r>
              <a:rPr lang="en-US" sz="3400" dirty="0" smtClean="0"/>
              <a:t>At times, </a:t>
            </a:r>
            <a:r>
              <a:rPr lang="en-US" sz="3400" dirty="0"/>
              <a:t>the Sun and Moon</a:t>
            </a:r>
            <a:r>
              <a:rPr lang="en-US" sz="3400" b="1" dirty="0"/>
              <a:t> </a:t>
            </a:r>
            <a:r>
              <a:rPr lang="en-US" sz="3400" dirty="0"/>
              <a:t>pull together on Earth’s </a:t>
            </a:r>
            <a:r>
              <a:rPr lang="en-US" sz="3400" dirty="0" smtClean="0"/>
              <a:t>waters in the same</a:t>
            </a:r>
            <a:r>
              <a:rPr lang="en-US" sz="3400" b="1" dirty="0" smtClean="0"/>
              <a:t> </a:t>
            </a:r>
            <a:r>
              <a:rPr lang="en-US" sz="3400" dirty="0" smtClean="0"/>
              <a:t>direction. </a:t>
            </a:r>
            <a:endParaRPr lang="en-US" sz="3400" dirty="0"/>
          </a:p>
          <a:p>
            <a:r>
              <a:rPr lang="en-US" sz="3400" dirty="0"/>
              <a:t>At other times they pull in different </a:t>
            </a:r>
            <a:r>
              <a:rPr lang="en-US" sz="3400" dirty="0" smtClean="0"/>
              <a:t>directions.</a:t>
            </a:r>
            <a:endParaRPr lang="en-US" sz="34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763000" cy="2209800"/>
          </a:xfrm>
        </p:spPr>
        <p:txBody>
          <a:bodyPr>
            <a:noAutofit/>
          </a:bodyPr>
          <a:lstStyle/>
          <a:p>
            <a:pPr algn="ctr"/>
            <a:r>
              <a:rPr lang="en-US" sz="4400" dirty="0" smtClean="0">
                <a:latin typeface="+mn-lt"/>
              </a:rPr>
              <a:t>Think, Pair, Share:</a:t>
            </a:r>
            <a:br>
              <a:rPr lang="en-US" sz="4400" dirty="0" smtClean="0">
                <a:latin typeface="+mn-lt"/>
              </a:rPr>
            </a:br>
            <a:r>
              <a:rPr lang="en-US" sz="4400" dirty="0" smtClean="0">
                <a:latin typeface="+mn-lt"/>
              </a:rPr>
              <a:t>Why does the Moon’s gravity affect tides more than the Sun’s gravity?</a:t>
            </a:r>
            <a:endParaRPr lang="en-US" sz="4400" dirty="0">
              <a:latin typeface="+mn-lt"/>
            </a:endParaRPr>
          </a:p>
        </p:txBody>
      </p:sp>
      <p:sp>
        <p:nvSpPr>
          <p:cNvPr id="3" name="Title 1"/>
          <p:cNvSpPr txBox="1">
            <a:spLocks/>
          </p:cNvSpPr>
          <p:nvPr/>
        </p:nvSpPr>
        <p:spPr>
          <a:xfrm>
            <a:off x="246321" y="3810000"/>
            <a:ext cx="87630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latin typeface="+mn-lt"/>
              </a:rPr>
              <a:t>Even though the Sun is much larger than the Moon, the Moon is much closer to the Earth than the Sun.</a:t>
            </a:r>
            <a:endParaRPr lang="en-US" sz="4400" dirty="0">
              <a:latin typeface="+mn-lt"/>
            </a:endParaRPr>
          </a:p>
        </p:txBody>
      </p:sp>
    </p:spTree>
    <p:extLst>
      <p:ext uri="{BB962C8B-B14F-4D97-AF65-F5344CB8AC3E}">
        <p14:creationId xmlns:p14="http://schemas.microsoft.com/office/powerpoint/2010/main" val="47011614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smtClean="0"/>
              <a:t>Changes in the positions of Earth, the Moon, and Sun affect the height of tides during a month. </a:t>
            </a:r>
            <a:endParaRPr lang="en-US" sz="44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3429000"/>
          </a:xfrm>
        </p:spPr>
        <p:txBody>
          <a:bodyPr>
            <a:noAutofit/>
          </a:bodyPr>
          <a:lstStyle/>
          <a:p>
            <a:r>
              <a:rPr lang="en-US" sz="4000" dirty="0" smtClean="0"/>
              <a:t>Spring tides occur 2 times a month, during a full and new moon when the Earth, Sun, and Moon are lined up.</a:t>
            </a:r>
          </a:p>
          <a:p>
            <a:endParaRPr lang="en-US" sz="1600" dirty="0" smtClean="0"/>
          </a:p>
          <a:p>
            <a:r>
              <a:rPr lang="en-US" sz="4000" dirty="0" smtClean="0"/>
              <a:t>Spring tides are higher</a:t>
            </a:r>
            <a:r>
              <a:rPr lang="en-US" sz="4000" b="1" dirty="0" smtClean="0"/>
              <a:t> </a:t>
            </a:r>
            <a:r>
              <a:rPr lang="en-US" sz="4000" dirty="0" smtClean="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1295400"/>
            <a:ext cx="8534400" cy="2133600"/>
          </a:xfrm>
        </p:spPr>
        <p:txBody>
          <a:bodyPr>
            <a:noAutofit/>
          </a:bodyPr>
          <a:lstStyle/>
          <a:p>
            <a:pPr algn="ctr"/>
            <a:r>
              <a:rPr lang="en-US" sz="7200" b="1" dirty="0">
                <a:latin typeface="+mn-lt"/>
              </a:rPr>
              <a:t>Essential Question:</a:t>
            </a:r>
            <a:br>
              <a:rPr lang="en-US" sz="7200" b="1" dirty="0">
                <a:latin typeface="+mn-lt"/>
              </a:rPr>
            </a:br>
            <a:r>
              <a:rPr lang="en-US" sz="7200" b="1" dirty="0">
                <a:latin typeface="+mn-lt"/>
              </a:rPr>
              <a:t>What causes Tides?</a:t>
            </a:r>
          </a:p>
        </p:txBody>
      </p:sp>
      <p:sp>
        <p:nvSpPr>
          <p:cNvPr id="3" name="Title 1"/>
          <p:cNvSpPr txBox="1">
            <a:spLocks/>
          </p:cNvSpPr>
          <p:nvPr/>
        </p:nvSpPr>
        <p:spPr>
          <a:xfrm>
            <a:off x="360680" y="4114800"/>
            <a:ext cx="83058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b="1" dirty="0" smtClean="0">
                <a:solidFill>
                  <a:srgbClr val="04617B"/>
                </a:solidFill>
                <a:latin typeface="Constantia"/>
              </a:rPr>
              <a:t>Standard:</a:t>
            </a:r>
          </a:p>
          <a:p>
            <a:r>
              <a:rPr lang="en-US" sz="4800" b="1" dirty="0">
                <a:solidFill>
                  <a:srgbClr val="04617B"/>
                </a:solidFill>
                <a:latin typeface="Constantia"/>
              </a:rPr>
              <a:t>S6E3d. Explain the causes of waves, currents, and </a:t>
            </a:r>
            <a:r>
              <a:rPr lang="en-US" sz="4800" b="1" u="sng" dirty="0">
                <a:solidFill>
                  <a:srgbClr val="04617B"/>
                </a:solidFill>
                <a:latin typeface="Constantia"/>
              </a:rPr>
              <a:t>tides</a:t>
            </a:r>
            <a:r>
              <a:rPr lang="en-US" sz="4800" b="1" dirty="0">
                <a:solidFill>
                  <a:srgbClr val="04617B"/>
                </a:solidFill>
                <a:latin typeface="Constantia"/>
              </a:rPr>
              <a:t>.</a:t>
            </a:r>
          </a:p>
        </p:txBody>
      </p:sp>
    </p:spTree>
    <p:extLst>
      <p:ext uri="{BB962C8B-B14F-4D97-AF65-F5344CB8AC3E}">
        <p14:creationId xmlns:p14="http://schemas.microsoft.com/office/powerpoint/2010/main" val="346990349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smtClean="0"/>
              <a:t>Neap tides occur in between spring tides, at the first and third quarters of the Moon when the Sun and Moon pull at right</a:t>
            </a:r>
            <a:r>
              <a:rPr lang="en-US" sz="3400" b="1" dirty="0" smtClean="0"/>
              <a:t> </a:t>
            </a:r>
            <a:r>
              <a:rPr lang="en-US" sz="3400" dirty="0" smtClean="0"/>
              <a:t>angles to each other. </a:t>
            </a:r>
          </a:p>
          <a:p>
            <a:endParaRPr lang="en-US" sz="3600" dirty="0" smtClean="0"/>
          </a:p>
          <a:p>
            <a:r>
              <a:rPr lang="en-US" sz="3400" dirty="0" smtClean="0"/>
              <a:t>Neap tides are not</a:t>
            </a:r>
            <a:r>
              <a:rPr lang="en-US" sz="3400" b="1" dirty="0" smtClean="0"/>
              <a:t> </a:t>
            </a:r>
            <a:br>
              <a:rPr lang="en-US" sz="3400" b="1" dirty="0" smtClean="0"/>
            </a:br>
            <a:r>
              <a:rPr lang="en-US" sz="3400" dirty="0" smtClean="0"/>
              <a:t>as high or low as </a:t>
            </a:r>
            <a:br>
              <a:rPr lang="en-US" sz="3400" dirty="0" smtClean="0"/>
            </a:br>
            <a:r>
              <a:rPr lang="en-US" sz="3400" dirty="0" smtClean="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latin typeface="+mn-lt"/>
              </a:rPr>
              <a:t>Spring and Neap Tides</a:t>
            </a:r>
            <a:endParaRPr lang="en-US" sz="6000" b="1" dirty="0">
              <a:latin typeface="+mn-lt"/>
            </a:endParaRPr>
          </a:p>
        </p:txBody>
      </p:sp>
      <p:sp>
        <p:nvSpPr>
          <p:cNvPr id="2" name="Rectangle 1"/>
          <p:cNvSpPr/>
          <p:nvPr/>
        </p:nvSpPr>
        <p:spPr>
          <a:xfrm>
            <a:off x="533400" y="4114800"/>
            <a:ext cx="8001000" cy="1200329"/>
          </a:xfrm>
          <a:prstGeom prst="rect">
            <a:avLst/>
          </a:prstGeom>
        </p:spPr>
        <p:txBody>
          <a:bodyPr wrap="square">
            <a:spAutoFit/>
          </a:bodyPr>
          <a:lstStyle/>
          <a:p>
            <a:pPr algn="ctr"/>
            <a:r>
              <a:rPr lang="en-US" sz="3600" u="sng" dirty="0">
                <a:hlinkClick r:id="rId4"/>
              </a:rPr>
              <a:t>http://ww2.valdosta.edu/~cbarnbau/astro_demos/tides/neap_sp.html</a:t>
            </a:r>
            <a:endParaRPr lang="en-US" sz="3600" dirty="0"/>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2" y="2209800"/>
            <a:ext cx="8763000" cy="2286000"/>
          </a:xfrm>
        </p:spPr>
        <p:txBody>
          <a:bodyPr>
            <a:noAutofit/>
          </a:bodyPr>
          <a:lstStyle/>
          <a:p>
            <a:pPr algn="ctr"/>
            <a:r>
              <a:rPr lang="en-US" sz="5600" dirty="0" smtClean="0">
                <a:latin typeface="+mn-lt"/>
              </a:rPr>
              <a:t>Think, Pair, Share:</a:t>
            </a:r>
            <a:br>
              <a:rPr lang="en-US" sz="5600" dirty="0" smtClean="0">
                <a:latin typeface="+mn-lt"/>
              </a:rPr>
            </a:br>
            <a:r>
              <a:rPr lang="en-US" sz="5600" dirty="0" smtClean="0">
                <a:latin typeface="+mn-lt"/>
              </a:rPr>
              <a:t>Compare and Contrast Spring Tides and Neap Tides</a:t>
            </a:r>
            <a:endParaRPr lang="en-US" sz="5600" dirty="0">
              <a:latin typeface="+mn-lt"/>
            </a:endParaRPr>
          </a:p>
        </p:txBody>
      </p:sp>
    </p:spTree>
    <p:extLst>
      <p:ext uri="{BB962C8B-B14F-4D97-AF65-F5344CB8AC3E}">
        <p14:creationId xmlns:p14="http://schemas.microsoft.com/office/powerpoint/2010/main" val="2823517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smtClean="0"/>
              <a:t>“Strong Tides”</a:t>
            </a:r>
            <a:endParaRPr lang="en-US" sz="3600" b="1" dirty="0"/>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smtClean="0"/>
              <a:t>“Weak Tides”</a:t>
            </a:r>
            <a:endParaRPr lang="en-US" sz="3600" b="1" dirty="0"/>
          </a:p>
        </p:txBody>
      </p:sp>
    </p:spTree>
    <p:extLst>
      <p:ext uri="{BB962C8B-B14F-4D97-AF65-F5344CB8AC3E}">
        <p14:creationId xmlns:p14="http://schemas.microsoft.com/office/powerpoint/2010/main" val="35832666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429000"/>
          </a:xfrm>
        </p:spPr>
        <p:txBody>
          <a:bodyPr>
            <a:normAutofit fontScale="90000"/>
          </a:bodyPr>
          <a:lstStyle/>
          <a:p>
            <a:pPr algn="ctr"/>
            <a:r>
              <a:rPr lang="en-US" dirty="0" smtClean="0">
                <a:latin typeface="+mn-lt"/>
              </a:rPr>
              <a:t>On Saturday at the beach, the water is highest at 11:15 a.m.  On Sunday, the water is highest at 11:55 a.m. Why does the tide </a:t>
            </a:r>
            <a:br>
              <a:rPr lang="en-US" dirty="0" smtClean="0">
                <a:latin typeface="+mn-lt"/>
              </a:rPr>
            </a:br>
            <a:r>
              <a:rPr lang="en-US" dirty="0" smtClean="0">
                <a:latin typeface="+mn-lt"/>
              </a:rPr>
              <a:t>come in later?</a:t>
            </a:r>
            <a:endParaRPr lang="en-US" dirty="0">
              <a:latin typeface="+mn-lt"/>
            </a:endParaRPr>
          </a:p>
        </p:txBody>
      </p:sp>
      <p:sp>
        <p:nvSpPr>
          <p:cNvPr id="3" name="Content Placeholder 2"/>
          <p:cNvSpPr>
            <a:spLocks noGrp="1"/>
          </p:cNvSpPr>
          <p:nvPr>
            <p:ph idx="1"/>
          </p:nvPr>
        </p:nvSpPr>
        <p:spPr>
          <a:xfrm>
            <a:off x="152400" y="5105400"/>
            <a:ext cx="8686800" cy="1295400"/>
          </a:xfrm>
        </p:spPr>
        <p:txBody>
          <a:bodyPr>
            <a:normAutofit/>
          </a:bodyPr>
          <a:lstStyle/>
          <a:p>
            <a:pPr marL="0" indent="0" algn="ctr">
              <a:buNone/>
            </a:pPr>
            <a:r>
              <a:rPr lang="en-US" sz="3600" dirty="0" smtClean="0"/>
              <a:t>The moon has moved a little, so the beach is closest to the moon at a later time.</a:t>
            </a:r>
            <a:endParaRPr lang="en-US" sz="3600" dirty="0"/>
          </a:p>
        </p:txBody>
      </p:sp>
    </p:spTree>
    <p:extLst>
      <p:ext uri="{BB962C8B-B14F-4D97-AF65-F5344CB8AC3E}">
        <p14:creationId xmlns:p14="http://schemas.microsoft.com/office/powerpoint/2010/main" val="97178769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4421369" cy="2990088"/>
          </a:xfrm>
        </p:spPr>
        <p:txBody>
          <a:bodyPr>
            <a:normAutofit fontScale="90000"/>
          </a:bodyPr>
          <a:lstStyle/>
          <a:p>
            <a:pPr algn="ctr"/>
            <a:r>
              <a:rPr lang="en-US" b="1" dirty="0" smtClean="0">
                <a:latin typeface="+mn-lt"/>
              </a:rPr>
              <a:t>Use Your Notes Sheet to Record Important Information</a:t>
            </a:r>
            <a:endParaRPr lang="en-US" b="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70372113"/>
              </p:ext>
            </p:extLst>
          </p:nvPr>
        </p:nvGraphicFramePr>
        <p:xfrm>
          <a:off x="4876800" y="685800"/>
          <a:ext cx="3886200" cy="5029200"/>
        </p:xfrm>
        <a:graphic>
          <a:graphicData uri="http://schemas.openxmlformats.org/presentationml/2006/ole">
            <mc:AlternateContent xmlns:mc="http://schemas.openxmlformats.org/markup-compatibility/2006">
              <mc:Choice xmlns:v="urn:schemas-microsoft-com:vml" Requires="v">
                <p:oleObj spid="_x0000_s2069"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6858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849652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4400"/>
            <a:ext cx="8763000" cy="1828800"/>
          </a:xfrm>
        </p:spPr>
        <p:txBody>
          <a:bodyPr>
            <a:noAutofit/>
          </a:bodyPr>
          <a:lstStyle/>
          <a:p>
            <a:pPr algn="ctr"/>
            <a:r>
              <a:rPr lang="en-US" sz="3800" dirty="0">
                <a:latin typeface="+mn-lt"/>
              </a:rPr>
              <a:t>Tides occur at different times each day because the Earth rotates more quickly than the moon revolves around the Earth</a:t>
            </a:r>
            <a:r>
              <a:rPr lang="en-US" sz="3800" dirty="0" smtClean="0">
                <a:latin typeface="+mn-lt"/>
              </a:rPr>
              <a:t>.</a:t>
            </a:r>
            <a:endParaRPr lang="en-US" sz="38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858000" cy="3561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77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Earth’s North Pole</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Monday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Tuesday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Moon orbits this way</a:t>
                </a: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smtClean="0">
                <a:latin typeface="+mn-lt"/>
              </a:rPr>
              <a:t>Another view…</a:t>
            </a:r>
            <a:endParaRPr lang="en-US" sz="7200" dirty="0">
              <a:latin typeface="+mn-lt"/>
            </a:endParaRPr>
          </a:p>
        </p:txBody>
      </p:sp>
    </p:spTree>
    <p:extLst>
      <p:ext uri="{BB962C8B-B14F-4D97-AF65-F5344CB8AC3E}">
        <p14:creationId xmlns:p14="http://schemas.microsoft.com/office/powerpoint/2010/main" val="196048784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smtClean="0">
                <a:latin typeface="+mn-lt"/>
              </a:rPr>
              <a:t>Tides at a Monthly Glance</a:t>
            </a:r>
            <a:endParaRPr lang="en-US" sz="600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413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6000" b="1" dirty="0" smtClean="0">
                <a:hlinkClick r:id="rId3"/>
              </a:rPr>
              <a:t>Study Jams Video</a:t>
            </a:r>
            <a:endParaRPr lang="en-US" sz="6000" b="1" dirty="0"/>
          </a:p>
        </p:txBody>
      </p:sp>
      <p:pic>
        <p:nvPicPr>
          <p:cNvPr id="4" name="Picture 3" descr="Screen Shot 2012-01-02 at 11.00.31 A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987" t="13091" r="12333" b="18792"/>
          <a:stretch/>
        </p:blipFill>
        <p:spPr>
          <a:xfrm>
            <a:off x="1066800" y="2286000"/>
            <a:ext cx="7239000" cy="4126891"/>
          </a:xfrm>
          <a:prstGeom prst="rect">
            <a:avLst/>
          </a:prstGeom>
        </p:spPr>
      </p:pic>
    </p:spTree>
    <p:extLst>
      <p:ext uri="{BB962C8B-B14F-4D97-AF65-F5344CB8AC3E}">
        <p14:creationId xmlns:p14="http://schemas.microsoft.com/office/powerpoint/2010/main" val="20082893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8" y="1143000"/>
            <a:ext cx="8686800" cy="1143000"/>
          </a:xfrm>
        </p:spPr>
        <p:txBody>
          <a:bodyPr>
            <a:normAutofit fontScale="90000"/>
          </a:bodyPr>
          <a:lstStyle/>
          <a:p>
            <a:pPr algn="ctr"/>
            <a:r>
              <a:rPr lang="en-US" sz="7200" dirty="0" smtClean="0">
                <a:latin typeface="+mn-lt"/>
              </a:rPr>
              <a:t>Show What You Know…</a:t>
            </a:r>
            <a:endParaRPr lang="en-US" sz="72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9666"/>
            <a:ext cx="3552063" cy="312042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78" b="99444" l="0" r="100000"/>
                    </a14:imgEffect>
                  </a14:imgLayer>
                </a14:imgProps>
              </a:ext>
              <a:ext uri="{28A0092B-C50C-407E-A947-70E740481C1C}">
                <a14:useLocalDpi xmlns:a14="http://schemas.microsoft.com/office/drawing/2010/main" val="0"/>
              </a:ext>
            </a:extLst>
          </a:blip>
          <a:stretch>
            <a:fillRect/>
          </a:stretch>
        </p:blipFill>
        <p:spPr>
          <a:xfrm>
            <a:off x="4832498" y="2895600"/>
            <a:ext cx="3549770" cy="3124493"/>
          </a:xfrm>
          <a:prstGeom prst="rect">
            <a:avLst/>
          </a:prstGeom>
        </p:spPr>
      </p:pic>
    </p:spTree>
    <p:extLst>
      <p:ext uri="{BB962C8B-B14F-4D97-AF65-F5344CB8AC3E}">
        <p14:creationId xmlns:p14="http://schemas.microsoft.com/office/powerpoint/2010/main" val="31737747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09600"/>
            <a:ext cx="2833194" cy="2749918"/>
          </a:xfrm>
          <a:prstGeom prst="rect">
            <a:avLst/>
          </a:prstGeom>
        </p:spPr>
      </p:pic>
      <p:sp>
        <p:nvSpPr>
          <p:cNvPr id="6" name="Text Placeholder 5"/>
          <p:cNvSpPr>
            <a:spLocks noGrp="1"/>
          </p:cNvSpPr>
          <p:nvPr>
            <p:ph type="body" idx="10"/>
          </p:nvPr>
        </p:nvSpPr>
        <p:spPr>
          <a:xfrm>
            <a:off x="152400" y="304800"/>
            <a:ext cx="5791200" cy="3581400"/>
          </a:xfrm>
        </p:spPr>
        <p:txBody>
          <a:bodyPr>
            <a:normAutofit/>
          </a:bodyPr>
          <a:lstStyle/>
          <a:p>
            <a:r>
              <a:rPr lang="en-US" sz="2800" b="1" dirty="0" smtClean="0">
                <a:solidFill>
                  <a:schemeClr val="tx2"/>
                </a:solidFill>
              </a:rPr>
              <a:t>You arrive at the beach at 9:00 A.M. You lay a towel on the sand, and then you run 30 steps to reach the water’s edge. By 3:00 P.M., the water has almost reached your towel. What do you think happened?</a:t>
            </a:r>
            <a:endParaRPr lang="en-US" sz="2800" b="1" dirty="0">
              <a:solidFill>
                <a:schemeClr val="tx2"/>
              </a:solidFill>
            </a:endParaRPr>
          </a:p>
        </p:txBody>
      </p:sp>
      <p:sp>
        <p:nvSpPr>
          <p:cNvPr id="9" name="Content Placeholder 8"/>
          <p:cNvSpPr>
            <a:spLocks noGrp="1"/>
          </p:cNvSpPr>
          <p:nvPr>
            <p:ph sz="quarter" idx="13"/>
          </p:nvPr>
        </p:nvSpPr>
        <p:spPr>
          <a:xfrm>
            <a:off x="1066800" y="4724400"/>
            <a:ext cx="7162800" cy="1215923"/>
          </a:xfrm>
        </p:spPr>
        <p:txBody>
          <a:bodyPr>
            <a:noAutofit/>
          </a:bodyPr>
          <a:lstStyle/>
          <a:p>
            <a:pPr algn="ctr"/>
            <a:r>
              <a:rPr lang="en-US" sz="7200" dirty="0" smtClean="0">
                <a:solidFill>
                  <a:schemeClr val="tx2"/>
                </a:solidFill>
              </a:rPr>
              <a:t>The tide came in.</a:t>
            </a:r>
            <a:endParaRPr lang="en-US" sz="7200" dirty="0">
              <a:solidFill>
                <a:schemeClr val="tx2"/>
              </a:solidFill>
            </a:endParaRPr>
          </a:p>
        </p:txBody>
      </p:sp>
    </p:spTree>
    <p:custDataLst>
      <p:tags r:id="rId1"/>
    </p:custDataLst>
    <p:extLst>
      <p:ext uri="{BB962C8B-B14F-4D97-AF65-F5344CB8AC3E}">
        <p14:creationId xmlns:p14="http://schemas.microsoft.com/office/powerpoint/2010/main" val="15752622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3429000"/>
          </a:xfrm>
        </p:spPr>
        <p:txBody>
          <a:bodyPr>
            <a:normAutofit/>
          </a:bodyPr>
          <a:lstStyle/>
          <a:p>
            <a:pPr algn="ctr"/>
            <a:r>
              <a:rPr lang="en-US" sz="5400" dirty="0" smtClean="0">
                <a:latin typeface="+mn-lt"/>
              </a:rPr>
              <a:t>You’re on the beach at midnight. The moon is right overhead. Is the tide low or high? Why?</a:t>
            </a:r>
            <a:endParaRPr lang="en-US" sz="5400" dirty="0">
              <a:latin typeface="+mn-lt"/>
            </a:endParaRPr>
          </a:p>
        </p:txBody>
      </p:sp>
      <p:sp>
        <p:nvSpPr>
          <p:cNvPr id="3" name="Content Placeholder 2"/>
          <p:cNvSpPr>
            <a:spLocks noGrp="1"/>
          </p:cNvSpPr>
          <p:nvPr>
            <p:ph idx="1"/>
          </p:nvPr>
        </p:nvSpPr>
        <p:spPr>
          <a:xfrm>
            <a:off x="421763" y="4572000"/>
            <a:ext cx="8229600" cy="1828800"/>
          </a:xfrm>
        </p:spPr>
        <p:txBody>
          <a:bodyPr>
            <a:noAutofit/>
          </a:bodyPr>
          <a:lstStyle/>
          <a:p>
            <a:pPr marL="0" indent="0" algn="ctr">
              <a:buNone/>
            </a:pPr>
            <a:r>
              <a:rPr lang="en-US" sz="5400" dirty="0" smtClean="0">
                <a:solidFill>
                  <a:schemeClr val="tx2"/>
                </a:solidFill>
              </a:rPr>
              <a:t>High tide because the moon is closest as it can be</a:t>
            </a:r>
            <a:endParaRPr lang="en-US" sz="5400" dirty="0">
              <a:solidFill>
                <a:schemeClr val="tx2"/>
              </a:solidFill>
            </a:endParaRPr>
          </a:p>
        </p:txBody>
      </p:sp>
    </p:spTree>
    <p:extLst>
      <p:ext uri="{BB962C8B-B14F-4D97-AF65-F5344CB8AC3E}">
        <p14:creationId xmlns:p14="http://schemas.microsoft.com/office/powerpoint/2010/main" val="242611722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ctr" eaLnBrk="0" fontAlgn="base" hangingPunct="0">
              <a:spcBef>
                <a:spcPct val="0"/>
              </a:spcBef>
              <a:spcAft>
                <a:spcPct val="0"/>
              </a:spcAft>
            </a:pPr>
            <a:r>
              <a:rPr lang="en-US" sz="3600" dirty="0" smtClean="0">
                <a:solidFill>
                  <a:schemeClr val="tx2"/>
                </a:solidFill>
              </a:rPr>
              <a:t>The diagram below shows the possible positions of the moon relative to the Earth and sun during different tidal ranges. Use the diagram below to answer the questions that follow.</a:t>
            </a: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1982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28600" y="457200"/>
            <a:ext cx="86106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neap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473842" y="2386348"/>
            <a:ext cx="6172200" cy="3731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429000"/>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080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304800" y="457200"/>
            <a:ext cx="79248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spring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4767"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667000" y="2362200"/>
            <a:ext cx="5867400" cy="3547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75437" y="2503887"/>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821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smtClean="0"/>
              <a:t>Tides are the daily rise and fall of Earth’s waters on its coastlines.</a:t>
            </a:r>
          </a:p>
          <a:p>
            <a:endParaRPr lang="en-US" sz="2800" dirty="0" smtClean="0"/>
          </a:p>
          <a:p>
            <a:r>
              <a:rPr lang="en-US" sz="4000" dirty="0" smtClean="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34" name="Rectangle 10"/>
          <p:cNvSpPr>
            <a:spLocks noChangeArrowheads="1"/>
          </p:cNvSpPr>
          <p:nvPr/>
        </p:nvSpPr>
        <p:spPr bwMode="auto">
          <a:xfrm>
            <a:off x="228600" y="139828"/>
            <a:ext cx="86106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3200" dirty="0" smtClean="0">
                <a:solidFill>
                  <a:schemeClr val="tx2"/>
                </a:solidFill>
              </a:rPr>
              <a:t>The tidal range would be greater when the moon is at position 3 than when the moon is at position 4 because…</a:t>
            </a:r>
          </a:p>
        </p:txBody>
      </p:sp>
      <p:sp>
        <p:nvSpPr>
          <p:cNvPr id="77839" name="Rectangle 15"/>
          <p:cNvSpPr>
            <a:spLocks noChangeArrowheads="1"/>
          </p:cNvSpPr>
          <p:nvPr/>
        </p:nvSpPr>
        <p:spPr bwMode="auto">
          <a:xfrm>
            <a:off x="304800" y="1922872"/>
            <a:ext cx="5181600" cy="49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2800" b="1" dirty="0" smtClean="0">
                <a:solidFill>
                  <a:schemeClr val="tx2"/>
                </a:solidFill>
              </a:rPr>
              <a:t>A.</a:t>
            </a:r>
            <a:r>
              <a:rPr lang="en-US" sz="2800" dirty="0" smtClean="0">
                <a:solidFill>
                  <a:schemeClr val="tx2"/>
                </a:solidFill>
              </a:rPr>
              <a:t> position 4 forms a 90° angle with the sun and the Earth.</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B. </a:t>
            </a:r>
            <a:r>
              <a:rPr lang="en-US" sz="2800" dirty="0" smtClean="0">
                <a:solidFill>
                  <a:schemeClr val="tx2"/>
                </a:solidFill>
              </a:rPr>
              <a:t>position 3 is very near a neap-tide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C. </a:t>
            </a:r>
            <a:r>
              <a:rPr lang="en-US" sz="2800" dirty="0" smtClean="0">
                <a:solidFill>
                  <a:schemeClr val="tx2"/>
                </a:solidFill>
              </a:rPr>
              <a:t>position 3 is very near a spring-tide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D. </a:t>
            </a:r>
            <a:r>
              <a:rPr lang="en-US" sz="2800" dirty="0" smtClean="0">
                <a:solidFill>
                  <a:schemeClr val="tx2"/>
                </a:solidFill>
              </a:rPr>
              <a:t>position 4 is very near a spring-tide position.</a:t>
            </a:r>
          </a:p>
        </p:txBody>
      </p:sp>
      <p:pic>
        <p:nvPicPr>
          <p:cNvPr id="77840" name="Picture 16"/>
          <p:cNvPicPr>
            <a:picLocks noChangeAspect="1" noChangeArrowheads="1"/>
          </p:cNvPicPr>
          <p:nvPr/>
        </p:nvPicPr>
        <p:blipFill>
          <a:blip r:embed="rId3">
            <a:extLst>
              <a:ext uri="{28A0092B-C50C-407E-A947-70E740481C1C}">
                <a14:useLocalDpi xmlns:a14="http://schemas.microsoft.com/office/drawing/2010/main" val="0"/>
              </a:ext>
            </a:extLst>
          </a:blip>
          <a:srcRect l="14951" r="11960" b="9000"/>
          <a:stretch>
            <a:fillRect/>
          </a:stretch>
        </p:blipFill>
        <p:spPr bwMode="auto">
          <a:xfrm>
            <a:off x="5257800" y="2514600"/>
            <a:ext cx="3581400" cy="2963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28354" y="4206385"/>
            <a:ext cx="4793512" cy="14005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61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6" y="762000"/>
            <a:ext cx="7848600" cy="1371600"/>
          </a:xfrm>
        </p:spPr>
        <p:txBody>
          <a:bodyPr>
            <a:normAutofit/>
          </a:bodyPr>
          <a:lstStyle/>
          <a:p>
            <a:pPr algn="ctr"/>
            <a:r>
              <a:rPr lang="en-US" sz="6000" b="1" dirty="0" smtClean="0">
                <a:latin typeface="+mn-lt"/>
              </a:rPr>
              <a:t>Tides Summarizer</a:t>
            </a:r>
            <a:endParaRPr lang="en-US" sz="6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3200"/>
            <a:ext cx="8308495"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5975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dirty="0"/>
              <a:t>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smtClean="0">
                <a:effectLst>
                  <a:outerShdw blurRad="38100" dist="38100" dir="2700000" algn="tl">
                    <a:srgbClr val="000000">
                      <a:alpha val="43137"/>
                    </a:srgbClr>
                  </a:outerShdw>
                </a:effectLst>
              </a:rPr>
              <a:t>What </a:t>
            </a:r>
            <a:br>
              <a:rPr lang="en-US" sz="7000" b="1" dirty="0" smtClean="0">
                <a:effectLst>
                  <a:outerShdw blurRad="38100" dist="38100" dir="2700000" algn="tl">
                    <a:srgbClr val="000000">
                      <a:alpha val="43137"/>
                    </a:srgbClr>
                  </a:outerShdw>
                </a:effectLst>
              </a:rPr>
            </a:br>
            <a:r>
              <a:rPr lang="en-US" sz="7000" b="1" dirty="0" smtClean="0">
                <a:effectLst>
                  <a:outerShdw blurRad="38100" dist="38100" dir="2700000" algn="tl">
                    <a:srgbClr val="000000">
                      <a:alpha val="43137"/>
                    </a:srgbClr>
                  </a:outerShdw>
                </a:effectLst>
              </a:rPr>
              <a:t>Causes Tides?</a:t>
            </a:r>
            <a:endParaRPr lang="en-US" sz="7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smtClean="0"/>
              <a:t>The </a:t>
            </a:r>
            <a:r>
              <a:rPr lang="en-US" sz="4000" dirty="0"/>
              <a:t>gravitational pull from the Moon, and the rotation of the Earth on its axis, cause the ocean and sea water to bulge, producing the tides</a:t>
            </a:r>
            <a:r>
              <a:rPr lang="en-US" sz="4000" dirty="0" smtClean="0"/>
              <a:t>.</a:t>
            </a:r>
            <a:endParaRPr lang="en-US" sz="4000" dirty="0"/>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smtClean="0"/>
              <a:t>Since the Moon is close to the Earth,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21ECE1C2-B7CD-4F2D-845B-D1B9749CB881}">
  <ds:schemaRefs/>
</ds:datastoreItem>
</file>

<file path=customXml/itemProps2.xml><?xml version="1.0" encoding="utf-8"?>
<ds:datastoreItem xmlns:ds="http://schemas.openxmlformats.org/officeDocument/2006/customXml" ds:itemID="{A739288E-5D94-40C5-96BA-9A7ABBAF117F}">
  <ds:schemaRefs/>
</ds:datastoreItem>
</file>

<file path=customXml/itemProps3.xml><?xml version="1.0" encoding="utf-8"?>
<ds:datastoreItem xmlns:ds="http://schemas.openxmlformats.org/officeDocument/2006/customXml" ds:itemID="{36BA7CFB-2E7A-473E-96A3-34B836DB1DCD}">
  <ds:schemaRefs/>
</ds:datastoreItem>
</file>

<file path=customXml/itemProps4.xml><?xml version="1.0" encoding="utf-8"?>
<ds:datastoreItem xmlns:ds="http://schemas.openxmlformats.org/officeDocument/2006/customXml" ds:itemID="{A5258025-3E8F-4187-AC0F-24C74CF1A1B2}">
  <ds:schemaRefs/>
</ds:datastoreItem>
</file>

<file path=docProps/app.xml><?xml version="1.0" encoding="utf-8"?>
<Properties xmlns="http://schemas.openxmlformats.org/officeDocument/2006/extended-properties" xmlns:vt="http://schemas.openxmlformats.org/officeDocument/2006/docPropsVTypes">
  <Template>Flow</Template>
  <TotalTime>939</TotalTime>
  <Words>2660</Words>
  <Application>Microsoft Office PowerPoint</Application>
  <PresentationFormat>On-screen Show (4:3)</PresentationFormat>
  <Paragraphs>194</Paragraphs>
  <Slides>41</Slides>
  <Notes>41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54" baseType="lpstr">
      <vt:lpstr>MS PGothic</vt:lpstr>
      <vt:lpstr>Arial</vt:lpstr>
      <vt:lpstr>Calibri</vt:lpstr>
      <vt:lpstr>Candara</vt:lpstr>
      <vt:lpstr>Constantia</vt:lpstr>
      <vt:lpstr>Symbol</vt:lpstr>
      <vt:lpstr>Wingdings 2</vt:lpstr>
      <vt:lpstr>Flow</vt:lpstr>
      <vt:lpstr>1_Flow</vt:lpstr>
      <vt:lpstr>2_Flow</vt:lpstr>
      <vt:lpstr>3_Flow</vt:lpstr>
      <vt:lpstr>5_Flow</vt:lpstr>
      <vt:lpstr>Acrobat Document</vt:lpstr>
      <vt:lpstr>Watch the video below. With a partner, identify the phenomena and why it occurs.</vt:lpstr>
      <vt:lpstr>Essential Question: What causes Tides?</vt:lpstr>
      <vt:lpstr>Use Your Notes Sheet to Record Important Information</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Think, Pair, Share: Why does the Moon’s gravity affect tides more than the Sun’s gravity?</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Think, Pair, Share: Compare and Contrast Spring Tides and Neap Tides</vt:lpstr>
      <vt:lpstr>PowerPoint Presentation</vt:lpstr>
      <vt:lpstr>On Saturday at the beach, the water is highest at 11:15 a.m.  On Sunday, the water is highest at 11:55 a.m. Why does the tide  come in later?</vt:lpstr>
      <vt:lpstr>Tides occur at different times each day because the Earth rotates more quickly than the moon revolves around the Earth.</vt:lpstr>
      <vt:lpstr>Another view…</vt:lpstr>
      <vt:lpstr>Tides at a Monthly Glance</vt:lpstr>
      <vt:lpstr>Study Jams Video</vt:lpstr>
      <vt:lpstr>Show What You Know…</vt:lpstr>
      <vt:lpstr>PowerPoint Presentation</vt:lpstr>
      <vt:lpstr>You’re on the beach at midnight. The moon is right overhead. Is the tide low or high? Why?</vt:lpstr>
      <vt:lpstr>PowerPoint Presentation</vt:lpstr>
      <vt:lpstr>PowerPoint Presentation</vt:lpstr>
      <vt:lpstr>PowerPoint Presentation</vt:lpstr>
      <vt:lpstr>PowerPoint Presentation</vt:lpstr>
      <vt:lpstr>Tides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Dixon, Trony</cp:lastModifiedBy>
  <cp:revision>81</cp:revision>
  <dcterms:created xsi:type="dcterms:W3CDTF">2011-12-22T18:08:55Z</dcterms:created>
  <dcterms:modified xsi:type="dcterms:W3CDTF">2018-10-05T15:52:21Z</dcterms:modified>
</cp:coreProperties>
</file>